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5" r:id="rId11"/>
    <p:sldId id="267" r:id="rId12"/>
    <p:sldId id="272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08F3-66AF-4AB9-8A5F-448D08E56989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35E2-F7FE-4EA1-B385-396B93EAB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Risk and Derivatives </a:t>
            </a:r>
            <a:r>
              <a:rPr lang="en-GB" dirty="0" smtClean="0"/>
              <a:t>etc.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Bryan Mills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/>
              <a:t>Alternatively, a ‘deeper out of pocket’ option of $1.50/£ could be bought for £100.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In other words, there are various scenarios to plan.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The main advantage of options is the ability to walk away losing only the premium.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Types of Options </a:t>
            </a:r>
            <a:r>
              <a:rPr lang="en-GB" b="1" dirty="0" smtClean="0"/>
              <a:t>Available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268760"/>
            <a:ext cx="24482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/>
              <a:t>Interest rate options: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66900" y="1772816"/>
          <a:ext cx="6737550" cy="2133600"/>
        </p:xfrm>
        <a:graphic>
          <a:graphicData uri="http://schemas.openxmlformats.org/drawingml/2006/table">
            <a:tbl>
              <a:tblPr/>
              <a:tblGrid>
                <a:gridCol w="1347510"/>
                <a:gridCol w="1347510"/>
                <a:gridCol w="1347510"/>
                <a:gridCol w="1347510"/>
                <a:gridCol w="134751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i="1" dirty="0">
                          <a:latin typeface="Gill Sans MT"/>
                        </a:rPr>
                        <a:t>Strike Price</a:t>
                      </a:r>
                      <a:endParaRPr lang="en-GB" sz="1200" b="1" i="1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i="1">
                          <a:latin typeface="Gill Sans MT"/>
                          <a:cs typeface="Times New Roman"/>
                        </a:rPr>
                        <a:t>Call</a:t>
                      </a:r>
                      <a:endParaRPr lang="en-GB" sz="1000" b="1" i="1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i="1">
                          <a:latin typeface="Gill Sans MT"/>
                          <a:cs typeface="Times New Roman"/>
                        </a:rPr>
                        <a:t>Put</a:t>
                      </a:r>
                      <a:endParaRPr lang="en-GB" sz="1000" b="1" i="1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i="1" dirty="0">
                          <a:latin typeface="Gill Sans MT"/>
                        </a:rPr>
                        <a:t>June</a:t>
                      </a:r>
                      <a:endParaRPr lang="en-GB" sz="1200" b="1" i="1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i="1" dirty="0">
                          <a:latin typeface="Gill Sans MT"/>
                        </a:rPr>
                        <a:t>September</a:t>
                      </a:r>
                      <a:endParaRPr lang="en-GB" sz="1200" b="1" i="1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i="1">
                          <a:latin typeface="Gill Sans MT"/>
                        </a:rPr>
                        <a:t>June</a:t>
                      </a:r>
                      <a:endParaRPr lang="en-GB" sz="1200" b="1" i="1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i="1">
                          <a:latin typeface="Gill Sans MT"/>
                        </a:rPr>
                        <a:t>September</a:t>
                      </a:r>
                      <a:endParaRPr lang="en-GB" sz="1200" b="1" i="1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106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Gill Sans MT"/>
                          <a:ea typeface="Times New Roman"/>
                        </a:rPr>
                        <a:t>1.51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2.38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1.25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3.06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107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1.19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2.11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Gill Sans MT"/>
                          <a:ea typeface="Times New Roman"/>
                        </a:rPr>
                        <a:t>1.57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Gill Sans MT"/>
                          <a:ea typeface="Times New Roman"/>
                        </a:rPr>
                        <a:t>3.43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Gill Sans MT"/>
                          <a:ea typeface="Times New Roman"/>
                        </a:rPr>
                        <a:t>108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0.58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Gill Sans MT"/>
                          <a:ea typeface="Times New Roman"/>
                        </a:rPr>
                        <a:t>1.51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Gill Sans MT"/>
                          <a:ea typeface="Times New Roman"/>
                        </a:rPr>
                        <a:t>2.32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Gill Sans MT"/>
                          <a:ea typeface="Times New Roman"/>
                        </a:rPr>
                        <a:t>4.19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72208" y="3861048"/>
            <a:ext cx="320384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Times New Roman" pitchFamily="18" charset="0"/>
              </a:rPr>
              <a:t>As with futures, tick values = 0.01%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221088"/>
            <a:ext cx="8820472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Contracts are £</a:t>
            </a:r>
            <a:r>
              <a:rPr lang="en-GB" sz="2000" dirty="0" smtClean="0"/>
              <a:t>100,000:</a:t>
            </a:r>
            <a:r>
              <a:rPr lang="en-GB" dirty="0" smtClean="0"/>
              <a:t>   </a:t>
            </a:r>
            <a:r>
              <a:rPr lang="en-GB" sz="2000" dirty="0" smtClean="0"/>
              <a:t>Tick </a:t>
            </a:r>
            <a:r>
              <a:rPr lang="en-GB" sz="2000" dirty="0"/>
              <a:t>value is £100,000 x 0.01 = £10</a:t>
            </a:r>
            <a:endParaRPr lang="en-GB" dirty="0"/>
          </a:p>
          <a:p>
            <a:r>
              <a:rPr lang="en-GB" sz="2000" dirty="0"/>
              <a:t> </a:t>
            </a:r>
            <a:endParaRPr lang="en-GB" dirty="0"/>
          </a:p>
          <a:p>
            <a:r>
              <a:rPr lang="en-GB" sz="2000" dirty="0"/>
              <a:t>If asked for the price of a June call contract at 106 then:</a:t>
            </a:r>
            <a:endParaRPr lang="en-GB" dirty="0"/>
          </a:p>
          <a:p>
            <a:r>
              <a:rPr lang="en-GB" sz="2000" dirty="0"/>
              <a:t> </a:t>
            </a:r>
            <a:endParaRPr lang="en-GB" dirty="0"/>
          </a:p>
          <a:p>
            <a:pPr lvl="1"/>
            <a:r>
              <a:rPr lang="en-GB" sz="2000" dirty="0" smtClean="0"/>
              <a:t>1.51 x </a:t>
            </a:r>
            <a:r>
              <a:rPr lang="en-GB" sz="2000" dirty="0"/>
              <a:t>£100,000 = £1,510 (this is the price)</a:t>
            </a:r>
            <a:endParaRPr lang="en-GB" dirty="0"/>
          </a:p>
          <a:p>
            <a:r>
              <a:rPr lang="en-GB" sz="2000" dirty="0"/>
              <a:t> </a:t>
            </a:r>
            <a:endParaRPr lang="en-GB" dirty="0"/>
          </a:p>
          <a:p>
            <a:r>
              <a:rPr lang="en-GB" sz="2000" dirty="0"/>
              <a:t>If you bought this you could later buy a 7% UK gilt in June at a </a:t>
            </a:r>
            <a:r>
              <a:rPr lang="en-GB" sz="2000" dirty="0" smtClean="0"/>
              <a:t>‘price’ </a:t>
            </a:r>
            <a:r>
              <a:rPr lang="en-GB" sz="2000" dirty="0"/>
              <a:t>of £106 per £100.  In other words  </a:t>
            </a:r>
            <a:r>
              <a:rPr lang="en-GB" sz="2000" dirty="0" smtClean="0"/>
              <a:t>7/106    </a:t>
            </a:r>
            <a:r>
              <a:rPr lang="en-GB" sz="2000" dirty="0"/>
              <a:t>x 100 = 6.6</a:t>
            </a:r>
            <a:r>
              <a:rPr lang="en-GB" sz="2000" dirty="0" smtClean="0"/>
              <a:t>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143626" y="2204864"/>
            <a:ext cx="0" cy="22438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40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170076" y="3183424"/>
            <a:ext cx="380876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40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619721" y="2204864"/>
            <a:ext cx="1269587" cy="134629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40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889309" y="3565187"/>
            <a:ext cx="174568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40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948264" y="2780928"/>
            <a:ext cx="1296144" cy="6824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Spot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latin typeface="Calibri" pitchFamily="34" charset="0"/>
                <a:cs typeface="Arial" pitchFamily="34" charset="0"/>
              </a:rPr>
              <a:t>increasing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587500" y="2204864"/>
            <a:ext cx="1363263" cy="22438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Profit</a:t>
            </a: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Premium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Loss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3023500" y="3521556"/>
            <a:ext cx="11571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44256" y="3833200"/>
            <a:ext cx="1780949" cy="1149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Option exchange value (strike)</a:t>
            </a:r>
            <a:endParaRPr kumimoji="0" lang="en-GB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rot="5400000" flipH="1" flipV="1">
            <a:off x="4195612" y="3445348"/>
            <a:ext cx="620224" cy="1554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" name="Rectangle 14"/>
          <p:cNvSpPr/>
          <p:nvPr/>
        </p:nvSpPr>
        <p:spPr>
          <a:xfrm>
            <a:off x="683568" y="404664"/>
            <a:ext cx="1187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Put Option</a:t>
            </a:r>
            <a:endParaRPr lang="en-GB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3707904" y="4653136"/>
            <a:ext cx="432048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347864" y="558924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option is above spot so makes profit 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599892" y="1808820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88024" y="11247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Intrinsic value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Short term Interest Rate Options</a:t>
            </a:r>
          </a:p>
          <a:p>
            <a:pPr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i="1" dirty="0"/>
              <a:t>These are 3 months and basically are the same as longs, but with lower prices.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b="1" dirty="0"/>
              <a:t>OTC Interest Rate Options</a:t>
            </a:r>
          </a:p>
          <a:p>
            <a:pPr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i="1" dirty="0"/>
              <a:t>Again OTC are tailored and available from banks.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Definition to learn: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A short term OTC interest rate option contract (i.e. for a period of up to one year) is called an interest rate guarantee (</a:t>
            </a:r>
            <a:r>
              <a:rPr lang="en-GB" dirty="0" err="1"/>
              <a:t>IG</a:t>
            </a:r>
            <a:r>
              <a:rPr lang="en-GB" dirty="0"/>
              <a:t>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Longer terms are: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 </a:t>
            </a:r>
            <a:r>
              <a:rPr lang="en-GB" dirty="0" smtClean="0"/>
              <a:t>Cap: option </a:t>
            </a:r>
            <a:r>
              <a:rPr lang="en-GB" dirty="0"/>
              <a:t>to limit a price to a given max</a:t>
            </a:r>
          </a:p>
          <a:p>
            <a:r>
              <a:rPr lang="en-GB" dirty="0" smtClean="0"/>
              <a:t>Floor: option </a:t>
            </a:r>
            <a:r>
              <a:rPr lang="en-GB" dirty="0"/>
              <a:t>to limit a price to a given max</a:t>
            </a:r>
          </a:p>
          <a:p>
            <a:r>
              <a:rPr lang="en-GB" dirty="0" smtClean="0"/>
              <a:t>Collar: a </a:t>
            </a:r>
            <a:r>
              <a:rPr lang="en-GB" dirty="0"/>
              <a:t>cap and a floor</a:t>
            </a:r>
          </a:p>
          <a:p>
            <a:r>
              <a:rPr lang="en-GB" dirty="0" smtClean="0"/>
              <a:t>Caption:</a:t>
            </a:r>
            <a:r>
              <a:rPr lang="en-GB" i="1" dirty="0"/>
              <a:t>	</a:t>
            </a:r>
            <a:r>
              <a:rPr lang="en-GB" dirty="0"/>
              <a:t>option to buy a cap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44624"/>
            <a:ext cx="8532440" cy="67403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u="sng" dirty="0"/>
              <a:t>Today is June 30</a:t>
            </a:r>
            <a:r>
              <a:rPr lang="en-GB" sz="2400" u="sng" baseline="30000" dirty="0"/>
              <a:t>th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dirty="0" err="1"/>
              <a:t>KYT</a:t>
            </a:r>
            <a:r>
              <a:rPr lang="en-GB" sz="2400" dirty="0"/>
              <a:t> USA has to pay a bill in Yen in 2 months time (1</a:t>
            </a:r>
            <a:r>
              <a:rPr lang="en-GB" sz="2400" baseline="30000" dirty="0"/>
              <a:t>st</a:t>
            </a:r>
            <a:r>
              <a:rPr lang="en-GB" sz="2400" dirty="0"/>
              <a:t> September).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The amount is yen 200m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Today's spot is Yen/$128.15 (0.007803)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Futures contracts exist that are per 12,500,000 yen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Sept.  0.007985 premium		(125.23)</a:t>
            </a:r>
          </a:p>
          <a:p>
            <a:r>
              <a:rPr lang="en-GB" sz="2400" dirty="0"/>
              <a:t>Dec 0.008250 premium		(121.21)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(for your dollar you are going to get less yen - the dollar is depreciating)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And these contracts are settled </a:t>
            </a:r>
            <a:r>
              <a:rPr lang="en-GB" sz="2400" u="sng" dirty="0"/>
              <a:t>at the end of the month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692696"/>
            <a:ext cx="6840760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u="sng" dirty="0"/>
              <a:t>Answer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dirty="0" smtClean="0"/>
              <a:t>a) You </a:t>
            </a:r>
            <a:r>
              <a:rPr lang="en-GB" sz="2400" dirty="0"/>
              <a:t>need a contract as near to September 1</a:t>
            </a:r>
            <a:r>
              <a:rPr lang="en-GB" sz="2400" baseline="30000" dirty="0"/>
              <a:t>st</a:t>
            </a:r>
            <a:r>
              <a:rPr lang="en-GB" sz="2400" dirty="0"/>
              <a:t> as possible and Yen200m/12.5m (amount/contract size) suggests that you can get cover by buying 16 contracts </a:t>
            </a:r>
          </a:p>
          <a:p>
            <a:r>
              <a:rPr lang="en-GB" sz="2400" dirty="0"/>
              <a:t>(payment and contract are in same currency – no conversion required)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b) Basis risk is simply the differences between forward and spot = 2.92</a:t>
            </a:r>
          </a:p>
          <a:p>
            <a:r>
              <a:rPr lang="en-GB" sz="2400" dirty="0"/>
              <a:t> </a:t>
            </a:r>
          </a:p>
          <a:p>
            <a:r>
              <a:rPr lang="en-GB" sz="2400" dirty="0"/>
              <a:t>c) When F expires F </a:t>
            </a:r>
            <a:r>
              <a:rPr lang="en-GB" sz="2400" i="1" dirty="0"/>
              <a:t>should</a:t>
            </a:r>
            <a:r>
              <a:rPr lang="en-GB" sz="2400" dirty="0"/>
              <a:t> equal S</a:t>
            </a:r>
            <a:r>
              <a:rPr lang="en-GB" sz="2400" baseline="-25000" dirty="0"/>
              <a:t>t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84784"/>
            <a:ext cx="7704856" cy="48936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 </a:t>
            </a:r>
          </a:p>
          <a:p>
            <a:r>
              <a:rPr lang="en-GB" sz="2400" dirty="0"/>
              <a:t>The risk therefore reduces gradually over the contract period - </a:t>
            </a:r>
            <a:r>
              <a:rPr lang="en-GB" sz="2400" u="sng" dirty="0"/>
              <a:t>but</a:t>
            </a:r>
            <a:r>
              <a:rPr lang="en-GB" sz="2400" dirty="0"/>
              <a:t> we want money on the 1</a:t>
            </a:r>
            <a:r>
              <a:rPr lang="en-GB" sz="2400" baseline="30000" dirty="0"/>
              <a:t>st</a:t>
            </a:r>
            <a:r>
              <a:rPr lang="en-GB" sz="2400" dirty="0"/>
              <a:t> not the 30</a:t>
            </a:r>
            <a:r>
              <a:rPr lang="en-GB" sz="2400" baseline="30000" dirty="0"/>
              <a:t>th</a:t>
            </a:r>
            <a:r>
              <a:rPr lang="en-GB" sz="2400" dirty="0"/>
              <a:t>.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If told that the spot on the 1</a:t>
            </a:r>
            <a:r>
              <a:rPr lang="en-GB" sz="2400" baseline="30000" dirty="0"/>
              <a:t>st</a:t>
            </a:r>
            <a:r>
              <a:rPr lang="en-GB" sz="2400" dirty="0"/>
              <a:t> is actually 120yen/$ and been asked, with hindsight, to work out whether the forward contract was a good idea.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If we divide the basis risk by the number of months the contract runs for we get a linear month by month </a:t>
            </a:r>
            <a:r>
              <a:rPr lang="en-GB" sz="2400" dirty="0" smtClean="0"/>
              <a:t>price: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2.92/3 = 0.973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look at what’s happening: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GB" sz="1600" b="1" dirty="0" smtClean="0"/>
              <a:t>Select month closest to required date</a:t>
            </a:r>
            <a:endParaRPr lang="en-GB" sz="1600" dirty="0" smtClean="0"/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Calculate </a:t>
            </a:r>
            <a:r>
              <a:rPr lang="en-GB" sz="1600" b="1" dirty="0" smtClean="0"/>
              <a:t>number of contracts required:</a:t>
            </a:r>
            <a:endParaRPr lang="en-GB" sz="1600" dirty="0" smtClean="0"/>
          </a:p>
          <a:p>
            <a:pPr lvl="3">
              <a:buNone/>
            </a:pPr>
            <a:r>
              <a:rPr lang="en-GB" sz="1800" u="sng" dirty="0" smtClean="0"/>
              <a:t>Investment </a:t>
            </a:r>
            <a:r>
              <a:rPr lang="en-GB" sz="1800" u="sng" dirty="0" smtClean="0"/>
              <a:t>amount </a:t>
            </a:r>
            <a:r>
              <a:rPr lang="en-GB" sz="1800" dirty="0" smtClean="0"/>
              <a:t>  </a:t>
            </a:r>
          </a:p>
          <a:p>
            <a:pPr lvl="3">
              <a:buNone/>
            </a:pPr>
            <a:r>
              <a:rPr lang="en-GB" sz="1800" dirty="0" smtClean="0"/>
              <a:t>Contract size		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 </a:t>
            </a:r>
            <a:r>
              <a:rPr lang="en-GB" sz="1600" b="1" dirty="0" smtClean="0"/>
              <a:t>Calculate </a:t>
            </a:r>
            <a:r>
              <a:rPr lang="en-GB" sz="1600" b="1" dirty="0" smtClean="0"/>
              <a:t>basis: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 </a:t>
            </a:r>
            <a:r>
              <a:rPr lang="en-GB" sz="1600" dirty="0" smtClean="0"/>
              <a:t>			Spot </a:t>
            </a:r>
            <a:r>
              <a:rPr lang="en-GB" sz="1600" dirty="0" smtClean="0"/>
              <a:t>price – futures price = </a:t>
            </a:r>
            <a:r>
              <a:rPr lang="en-GB" sz="1600" dirty="0" smtClean="0"/>
              <a:t>basis</a:t>
            </a:r>
            <a:r>
              <a:rPr lang="en-GB" sz="1600" dirty="0" smtClean="0"/>
              <a:t> </a:t>
            </a:r>
            <a:endParaRPr lang="en-GB" sz="1600" dirty="0" smtClean="0"/>
          </a:p>
          <a:p>
            <a:pPr lvl="0">
              <a:buFont typeface="+mj-lt"/>
              <a:buAutoNum type="arabicPeriod" startAt="4"/>
            </a:pPr>
            <a:r>
              <a:rPr lang="en-GB" sz="1600" b="1" dirty="0" smtClean="0"/>
              <a:t>Calculate out basis at date contract is closed out: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		Basis * 	</a:t>
            </a:r>
            <a:r>
              <a:rPr lang="en-GB" sz="1600" u="sng" dirty="0" smtClean="0"/>
              <a:t>Months left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	</a:t>
            </a:r>
            <a:r>
              <a:rPr lang="en-GB" sz="1600" dirty="0" smtClean="0"/>
              <a:t>	</a:t>
            </a:r>
            <a:r>
              <a:rPr lang="en-GB" sz="1600" dirty="0" smtClean="0"/>
              <a:t>	Total futures months</a:t>
            </a:r>
          </a:p>
          <a:p>
            <a:pPr>
              <a:buFont typeface="+mj-lt"/>
              <a:buAutoNum type="arabicPeriod" startAt="5"/>
            </a:pPr>
            <a:r>
              <a:rPr lang="en-GB" sz="1600" dirty="0" smtClean="0"/>
              <a:t> </a:t>
            </a:r>
            <a:r>
              <a:rPr lang="en-GB" sz="1600" b="1" dirty="0" smtClean="0"/>
              <a:t>Determine </a:t>
            </a:r>
            <a:r>
              <a:rPr lang="en-GB" sz="1600" b="1" dirty="0" smtClean="0"/>
              <a:t>expected price of future at point </a:t>
            </a:r>
            <a:r>
              <a:rPr lang="en-GB" sz="1600" b="1" i="1" dirty="0" smtClean="0"/>
              <a:t>t</a:t>
            </a:r>
            <a:r>
              <a:rPr lang="en-GB" sz="1600" dirty="0" smtClean="0"/>
              <a:t> </a:t>
            </a:r>
          </a:p>
          <a:p>
            <a:pPr>
              <a:buNone/>
            </a:pPr>
            <a:r>
              <a:rPr lang="en-GB" sz="1600" dirty="0" smtClean="0"/>
              <a:t>		Spot </a:t>
            </a:r>
            <a:r>
              <a:rPr lang="en-GB" sz="1600" dirty="0" smtClean="0"/>
              <a:t>– Basis at </a:t>
            </a:r>
            <a:r>
              <a:rPr lang="en-GB" sz="1600" i="1" dirty="0" smtClean="0"/>
              <a:t>t</a:t>
            </a:r>
            <a:r>
              <a:rPr lang="en-GB" sz="1600" dirty="0" smtClean="0"/>
              <a:t> = Futures Price</a:t>
            </a:r>
          </a:p>
          <a:p>
            <a:pPr>
              <a:buNone/>
            </a:pPr>
            <a:r>
              <a:rPr lang="en-GB" sz="1600" dirty="0" smtClean="0"/>
              <a:t>		Margin </a:t>
            </a:r>
            <a:r>
              <a:rPr lang="en-GB" sz="1600" dirty="0" smtClean="0"/>
              <a:t>is then the difference between this and original </a:t>
            </a:r>
            <a:r>
              <a:rPr lang="en-GB" sz="1600" dirty="0" smtClean="0"/>
              <a:t>price</a:t>
            </a:r>
            <a:r>
              <a:rPr lang="en-GB" sz="1600" dirty="0" smtClean="0"/>
              <a:t> </a:t>
            </a:r>
          </a:p>
          <a:p>
            <a:pPr lvl="0">
              <a:buFont typeface="+mj-lt"/>
              <a:buAutoNum type="arabicPeriod" startAt="6"/>
            </a:pPr>
            <a:r>
              <a:rPr lang="en-GB" sz="1600" b="1" dirty="0" smtClean="0"/>
              <a:t>Determine futures gain (loss)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	</a:t>
            </a:r>
            <a:r>
              <a:rPr lang="en-GB" sz="1600" dirty="0" smtClean="0"/>
              <a:t> </a:t>
            </a:r>
            <a:r>
              <a:rPr lang="en-GB" sz="1600" dirty="0" smtClean="0"/>
              <a:t>	Margin </a:t>
            </a:r>
            <a:r>
              <a:rPr lang="en-GB" sz="1600" dirty="0" smtClean="0"/>
              <a:t>* contracts * contract size</a:t>
            </a:r>
          </a:p>
          <a:p>
            <a:pPr lvl="0">
              <a:buFont typeface="+mj-lt"/>
              <a:buAutoNum type="arabicPeriod" startAt="7"/>
            </a:pPr>
            <a:r>
              <a:rPr lang="en-GB" sz="1600" b="1" dirty="0" smtClean="0"/>
              <a:t>Calculate efficiency of hedge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 </a:t>
            </a:r>
            <a:r>
              <a:rPr lang="en-GB" sz="1600" dirty="0" smtClean="0"/>
              <a:t>		</a:t>
            </a:r>
            <a:r>
              <a:rPr lang="en-GB" sz="1600" u="sng" dirty="0" smtClean="0"/>
              <a:t>Profit </a:t>
            </a:r>
            <a:r>
              <a:rPr lang="en-GB" sz="1600" u="sng" dirty="0" smtClean="0"/>
              <a:t>on futures contract</a:t>
            </a:r>
            <a:endParaRPr lang="en-GB" sz="1600" dirty="0" smtClean="0"/>
          </a:p>
          <a:p>
            <a:pPr lvl="2">
              <a:buNone/>
            </a:pPr>
            <a:r>
              <a:rPr lang="en-GB" sz="1800" dirty="0" smtClean="0"/>
              <a:t>Loss on spot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496" y="1916832"/>
            <a:ext cx="8460432" cy="4896544"/>
            <a:chOff x="1139" y="861"/>
            <a:chExt cx="10741" cy="4914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6495" y="4380"/>
              <a:ext cx="1290" cy="4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Basis 0.42 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139" y="861"/>
              <a:ext cx="10741" cy="4914"/>
              <a:chOff x="1139" y="861"/>
              <a:chExt cx="10741" cy="4914"/>
            </a:xfrm>
          </p:grpSpPr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7994" y="1316"/>
                <a:ext cx="602" cy="357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Spot 120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7167" y="920"/>
                <a:ext cx="602" cy="328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		</a:t>
                </a: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Future 119.58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55" name="AutoShape 7"/>
              <p:cNvCxnSpPr>
                <a:cxnSpLocks noChangeShapeType="1"/>
              </p:cNvCxnSpPr>
              <p:nvPr/>
            </p:nvCxnSpPr>
            <p:spPr bwMode="auto">
              <a:xfrm>
                <a:off x="2587" y="861"/>
                <a:ext cx="61" cy="39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6" name="AutoShape 8"/>
              <p:cNvCxnSpPr>
                <a:cxnSpLocks noChangeShapeType="1"/>
              </p:cNvCxnSpPr>
              <p:nvPr/>
            </p:nvCxnSpPr>
            <p:spPr bwMode="auto">
              <a:xfrm>
                <a:off x="2648" y="4829"/>
                <a:ext cx="760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>
                <a:off x="2650" y="3518"/>
                <a:ext cx="7604" cy="13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 flipH="1" flipV="1">
                <a:off x="7829" y="1316"/>
                <a:ext cx="90" cy="3513"/>
              </a:xfrm>
              <a:prstGeom prst="straightConnector1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2648" y="5065"/>
                <a:ext cx="9232" cy="7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30</a:t>
                </a:r>
                <a:r>
                  <a:rPr kumimoji="0" lang="en-GB" sz="1400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th</a:t>
                </a: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June		30</a:t>
                </a:r>
                <a:r>
                  <a:rPr kumimoji="0" lang="en-GB" sz="1400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th</a:t>
                </a: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July		    30</a:t>
                </a:r>
                <a:r>
                  <a:rPr kumimoji="0" lang="en-GB" sz="1400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th</a:t>
                </a: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August   	30</a:t>
                </a:r>
                <a:r>
                  <a:rPr kumimoji="0" lang="en-GB" sz="1400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th</a:t>
                </a: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September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1139" y="861"/>
                <a:ext cx="602" cy="39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Spot 128.10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1872" y="861"/>
                <a:ext cx="602" cy="420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Basis 1.26   	  </a:t>
                </a: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	</a:t>
                </a:r>
                <a:r>
                  <a: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Future 126.84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62" name="AutoShape 14"/>
              <p:cNvCxnSpPr>
                <a:cxnSpLocks noChangeShapeType="1"/>
              </p:cNvCxnSpPr>
              <p:nvPr/>
            </p:nvCxnSpPr>
            <p:spPr bwMode="auto">
              <a:xfrm>
                <a:off x="1653" y="861"/>
                <a:ext cx="0" cy="39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063" name="AutoShape 15"/>
              <p:cNvCxnSpPr>
                <a:cxnSpLocks noChangeShapeType="1"/>
              </p:cNvCxnSpPr>
              <p:nvPr/>
            </p:nvCxnSpPr>
            <p:spPr bwMode="auto">
              <a:xfrm>
                <a:off x="2415" y="861"/>
                <a:ext cx="29" cy="265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064" name="AutoShape 16"/>
              <p:cNvCxnSpPr>
                <a:cxnSpLocks noChangeShapeType="1"/>
              </p:cNvCxnSpPr>
              <p:nvPr/>
            </p:nvCxnSpPr>
            <p:spPr bwMode="auto">
              <a:xfrm>
                <a:off x="2446" y="3498"/>
                <a:ext cx="1" cy="133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065" name="AutoShape 17"/>
              <p:cNvCxnSpPr>
                <a:cxnSpLocks noChangeShapeType="1"/>
              </p:cNvCxnSpPr>
              <p:nvPr/>
            </p:nvCxnSpPr>
            <p:spPr bwMode="auto">
              <a:xfrm>
                <a:off x="8059" y="1316"/>
                <a:ext cx="87" cy="357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066" name="AutoShape 18"/>
              <p:cNvCxnSpPr>
                <a:cxnSpLocks noChangeShapeType="1"/>
              </p:cNvCxnSpPr>
              <p:nvPr/>
            </p:nvCxnSpPr>
            <p:spPr bwMode="auto">
              <a:xfrm>
                <a:off x="7650" y="1316"/>
                <a:ext cx="75" cy="30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067" name="AutoShape 19"/>
              <p:cNvCxnSpPr>
                <a:cxnSpLocks noChangeShapeType="1"/>
              </p:cNvCxnSpPr>
              <p:nvPr/>
            </p:nvCxnSpPr>
            <p:spPr bwMode="auto">
              <a:xfrm>
                <a:off x="7725" y="4365"/>
                <a:ext cx="17" cy="5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1517" y="2975"/>
                <a:ext cx="286" cy="16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0" y="123"/>
                  </a:cxn>
                  <a:cxn ang="0">
                    <a:pos x="326" y="0"/>
                  </a:cxn>
                  <a:cxn ang="0">
                    <a:pos x="461" y="123"/>
                  </a:cxn>
                </a:cxnLst>
                <a:rect l="0" t="0" r="r" b="b"/>
                <a:pathLst>
                  <a:path w="461" h="125">
                    <a:moveTo>
                      <a:pt x="0" y="14"/>
                    </a:moveTo>
                    <a:cubicBezTo>
                      <a:pt x="68" y="69"/>
                      <a:pt x="136" y="125"/>
                      <a:pt x="190" y="123"/>
                    </a:cubicBezTo>
                    <a:cubicBezTo>
                      <a:pt x="244" y="121"/>
                      <a:pt x="281" y="0"/>
                      <a:pt x="326" y="0"/>
                    </a:cubicBezTo>
                    <a:cubicBezTo>
                      <a:pt x="371" y="0"/>
                      <a:pt x="441" y="103"/>
                      <a:pt x="461" y="1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1519" y="3109"/>
                <a:ext cx="286" cy="167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0" y="123"/>
                  </a:cxn>
                  <a:cxn ang="0">
                    <a:pos x="326" y="0"/>
                  </a:cxn>
                  <a:cxn ang="0">
                    <a:pos x="461" y="123"/>
                  </a:cxn>
                </a:cxnLst>
                <a:rect l="0" t="0" r="r" b="b"/>
                <a:pathLst>
                  <a:path w="461" h="125">
                    <a:moveTo>
                      <a:pt x="0" y="14"/>
                    </a:moveTo>
                    <a:cubicBezTo>
                      <a:pt x="68" y="69"/>
                      <a:pt x="136" y="125"/>
                      <a:pt x="190" y="123"/>
                    </a:cubicBezTo>
                    <a:cubicBezTo>
                      <a:pt x="244" y="121"/>
                      <a:pt x="281" y="0"/>
                      <a:pt x="326" y="0"/>
                    </a:cubicBezTo>
                    <a:cubicBezTo>
                      <a:pt x="371" y="0"/>
                      <a:pt x="441" y="103"/>
                      <a:pt x="461" y="1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2299" y="2995"/>
                <a:ext cx="286" cy="16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0" y="123"/>
                  </a:cxn>
                  <a:cxn ang="0">
                    <a:pos x="326" y="0"/>
                  </a:cxn>
                  <a:cxn ang="0">
                    <a:pos x="461" y="123"/>
                  </a:cxn>
                </a:cxnLst>
                <a:rect l="0" t="0" r="r" b="b"/>
                <a:pathLst>
                  <a:path w="461" h="125">
                    <a:moveTo>
                      <a:pt x="0" y="14"/>
                    </a:moveTo>
                    <a:cubicBezTo>
                      <a:pt x="68" y="69"/>
                      <a:pt x="136" y="125"/>
                      <a:pt x="190" y="123"/>
                    </a:cubicBezTo>
                    <a:cubicBezTo>
                      <a:pt x="244" y="121"/>
                      <a:pt x="281" y="0"/>
                      <a:pt x="326" y="0"/>
                    </a:cubicBezTo>
                    <a:cubicBezTo>
                      <a:pt x="371" y="0"/>
                      <a:pt x="441" y="103"/>
                      <a:pt x="461" y="1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2301" y="3129"/>
                <a:ext cx="286" cy="16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0" y="123"/>
                  </a:cxn>
                  <a:cxn ang="0">
                    <a:pos x="326" y="0"/>
                  </a:cxn>
                  <a:cxn ang="0">
                    <a:pos x="461" y="123"/>
                  </a:cxn>
                </a:cxnLst>
                <a:rect l="0" t="0" r="r" b="b"/>
                <a:pathLst>
                  <a:path w="461" h="125">
                    <a:moveTo>
                      <a:pt x="0" y="14"/>
                    </a:moveTo>
                    <a:cubicBezTo>
                      <a:pt x="68" y="69"/>
                      <a:pt x="136" y="125"/>
                      <a:pt x="190" y="123"/>
                    </a:cubicBezTo>
                    <a:cubicBezTo>
                      <a:pt x="244" y="121"/>
                      <a:pt x="281" y="0"/>
                      <a:pt x="326" y="0"/>
                    </a:cubicBezTo>
                    <a:cubicBezTo>
                      <a:pt x="371" y="0"/>
                      <a:pt x="441" y="103"/>
                      <a:pt x="461" y="1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7932" y="3216"/>
                <a:ext cx="286" cy="16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0" y="123"/>
                  </a:cxn>
                  <a:cxn ang="0">
                    <a:pos x="326" y="0"/>
                  </a:cxn>
                  <a:cxn ang="0">
                    <a:pos x="461" y="123"/>
                  </a:cxn>
                </a:cxnLst>
                <a:rect l="0" t="0" r="r" b="b"/>
                <a:pathLst>
                  <a:path w="461" h="125">
                    <a:moveTo>
                      <a:pt x="0" y="14"/>
                    </a:moveTo>
                    <a:cubicBezTo>
                      <a:pt x="68" y="69"/>
                      <a:pt x="136" y="125"/>
                      <a:pt x="190" y="123"/>
                    </a:cubicBezTo>
                    <a:cubicBezTo>
                      <a:pt x="244" y="121"/>
                      <a:pt x="281" y="0"/>
                      <a:pt x="326" y="0"/>
                    </a:cubicBezTo>
                    <a:cubicBezTo>
                      <a:pt x="371" y="0"/>
                      <a:pt x="441" y="103"/>
                      <a:pt x="461" y="1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7934" y="3350"/>
                <a:ext cx="286" cy="16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0" y="123"/>
                  </a:cxn>
                  <a:cxn ang="0">
                    <a:pos x="326" y="0"/>
                  </a:cxn>
                  <a:cxn ang="0">
                    <a:pos x="461" y="123"/>
                  </a:cxn>
                </a:cxnLst>
                <a:rect l="0" t="0" r="r" b="b"/>
                <a:pathLst>
                  <a:path w="461" h="125">
                    <a:moveTo>
                      <a:pt x="0" y="14"/>
                    </a:moveTo>
                    <a:cubicBezTo>
                      <a:pt x="68" y="69"/>
                      <a:pt x="136" y="125"/>
                      <a:pt x="190" y="123"/>
                    </a:cubicBezTo>
                    <a:cubicBezTo>
                      <a:pt x="244" y="121"/>
                      <a:pt x="281" y="0"/>
                      <a:pt x="326" y="0"/>
                    </a:cubicBezTo>
                    <a:cubicBezTo>
                      <a:pt x="371" y="0"/>
                      <a:pt x="441" y="103"/>
                      <a:pt x="461" y="1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7527" y="3196"/>
                <a:ext cx="286" cy="16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0" y="123"/>
                  </a:cxn>
                  <a:cxn ang="0">
                    <a:pos x="326" y="0"/>
                  </a:cxn>
                  <a:cxn ang="0">
                    <a:pos x="461" y="123"/>
                  </a:cxn>
                </a:cxnLst>
                <a:rect l="0" t="0" r="r" b="b"/>
                <a:pathLst>
                  <a:path w="461" h="125">
                    <a:moveTo>
                      <a:pt x="0" y="14"/>
                    </a:moveTo>
                    <a:cubicBezTo>
                      <a:pt x="68" y="69"/>
                      <a:pt x="136" y="125"/>
                      <a:pt x="190" y="123"/>
                    </a:cubicBezTo>
                    <a:cubicBezTo>
                      <a:pt x="244" y="121"/>
                      <a:pt x="281" y="0"/>
                      <a:pt x="326" y="0"/>
                    </a:cubicBezTo>
                    <a:cubicBezTo>
                      <a:pt x="371" y="0"/>
                      <a:pt x="441" y="103"/>
                      <a:pt x="461" y="1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7529" y="3330"/>
                <a:ext cx="286" cy="16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0" y="123"/>
                  </a:cxn>
                  <a:cxn ang="0">
                    <a:pos x="326" y="0"/>
                  </a:cxn>
                  <a:cxn ang="0">
                    <a:pos x="461" y="123"/>
                  </a:cxn>
                </a:cxnLst>
                <a:rect l="0" t="0" r="r" b="b"/>
                <a:pathLst>
                  <a:path w="461" h="125">
                    <a:moveTo>
                      <a:pt x="0" y="14"/>
                    </a:moveTo>
                    <a:cubicBezTo>
                      <a:pt x="68" y="69"/>
                      <a:pt x="136" y="125"/>
                      <a:pt x="190" y="123"/>
                    </a:cubicBezTo>
                    <a:cubicBezTo>
                      <a:pt x="244" y="121"/>
                      <a:pt x="281" y="0"/>
                      <a:pt x="326" y="0"/>
                    </a:cubicBezTo>
                    <a:cubicBezTo>
                      <a:pt x="371" y="0"/>
                      <a:pt x="441" y="103"/>
                      <a:pt x="461" y="1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3347864" y="44624"/>
            <a:ext cx="547260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Assume today is June 30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.  An amount of money is owed by an American company trading in dollars to a Japanese company trading in Yen.  The money (¥100m) is due on the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of September.  Current spot price is $/¥128.10 ($0.007806).  </a:t>
            </a:r>
          </a:p>
          <a:p>
            <a:r>
              <a:rPr lang="en-GB" sz="1600" dirty="0" smtClean="0"/>
              <a:t>Future Contracts exist per ¥12,500,000 settled on 30th.</a:t>
            </a:r>
          </a:p>
          <a:p>
            <a:r>
              <a:rPr lang="en-GB" sz="1600" dirty="0" smtClean="0"/>
              <a:t>Sept. 0.007884 premium (¥126.84)</a:t>
            </a:r>
          </a:p>
          <a:p>
            <a:r>
              <a:rPr lang="en-GB" sz="1600" dirty="0" smtClean="0"/>
              <a:t>Dec.  0.008334 premium (¥199.99)</a:t>
            </a:r>
          </a:p>
          <a:p>
            <a:r>
              <a:rPr lang="en-GB" sz="1600" dirty="0" smtClean="0"/>
              <a:t>Spot price on September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is ¥120</a:t>
            </a:r>
          </a:p>
          <a:p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331640" y="530120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¥128.10 – ¥126.84 = ¥1.26</a:t>
            </a:r>
          </a:p>
          <a:p>
            <a:endParaRPr lang="en-GB" sz="900" dirty="0"/>
          </a:p>
        </p:txBody>
      </p:sp>
      <p:sp>
        <p:nvSpPr>
          <p:cNvPr id="34" name="TextBox 33"/>
          <p:cNvSpPr txBox="1"/>
          <p:nvPr/>
        </p:nvSpPr>
        <p:spPr>
          <a:xfrm>
            <a:off x="6012160" y="4941168"/>
            <a:ext cx="19442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¥1.26 *     </a:t>
            </a:r>
            <a:r>
              <a:rPr lang="en-GB" sz="1200" u="sng" dirty="0" smtClean="0"/>
              <a:t>1</a:t>
            </a:r>
            <a:r>
              <a:rPr lang="en-GB" sz="1200" dirty="0" smtClean="0"/>
              <a:t>  =  ¥0.42</a:t>
            </a:r>
          </a:p>
          <a:p>
            <a:r>
              <a:rPr lang="en-GB" sz="1200" dirty="0" smtClean="0"/>
              <a:t>                   3</a:t>
            </a:r>
            <a:endParaRPr lang="en-GB" sz="1200" dirty="0" smtClean="0"/>
          </a:p>
          <a:p>
            <a:endParaRPr lang="en-GB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3131840" y="263691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¥120 – ¥0.42 = ¥119.58 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Traditional (internal) methods of risk </a:t>
            </a:r>
            <a:r>
              <a:rPr lang="en-GB" b="1" dirty="0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69160"/>
          </a:xfrm>
        </p:spPr>
        <p:txBody>
          <a:bodyPr>
            <a:noAutofit/>
          </a:bodyPr>
          <a:lstStyle/>
          <a:p>
            <a:r>
              <a:rPr lang="en-GB" sz="2000" dirty="0" smtClean="0"/>
              <a:t>External:</a:t>
            </a:r>
            <a:r>
              <a:rPr lang="en-GB" sz="2000" dirty="0"/>
              <a:t>	</a:t>
            </a:r>
            <a:endParaRPr lang="en-GB" sz="2000" dirty="0" smtClean="0"/>
          </a:p>
          <a:p>
            <a:pPr lvl="1"/>
            <a:r>
              <a:rPr lang="en-GB" sz="2000" dirty="0" smtClean="0"/>
              <a:t>banks</a:t>
            </a:r>
            <a:r>
              <a:rPr lang="en-GB" sz="2000" dirty="0"/>
              <a:t>, etc e.g. hedge, options, forward contracts</a:t>
            </a:r>
          </a:p>
          <a:p>
            <a:pPr>
              <a:buNone/>
            </a:pPr>
            <a:r>
              <a:rPr lang="en-GB" sz="2000" dirty="0"/>
              <a:t> </a:t>
            </a:r>
          </a:p>
          <a:p>
            <a:r>
              <a:rPr lang="en-GB" sz="2000" dirty="0" smtClean="0"/>
              <a:t>Internal:</a:t>
            </a:r>
          </a:p>
          <a:p>
            <a:pPr lvl="1"/>
            <a:r>
              <a:rPr lang="en-GB" sz="2000" dirty="0" smtClean="0"/>
              <a:t>invoice </a:t>
            </a:r>
            <a:r>
              <a:rPr lang="en-GB" sz="2000" dirty="0"/>
              <a:t>decision, lead/lag, netting, matching, asset/liability management</a:t>
            </a:r>
          </a:p>
          <a:p>
            <a:pPr>
              <a:buNone/>
            </a:pPr>
            <a:r>
              <a:rPr lang="en-GB" sz="2000" dirty="0"/>
              <a:t> </a:t>
            </a:r>
          </a:p>
          <a:p>
            <a:r>
              <a:rPr lang="en-GB" sz="2000" dirty="0" smtClean="0"/>
              <a:t>Netting:</a:t>
            </a:r>
          </a:p>
          <a:p>
            <a:pPr lvl="1"/>
            <a:r>
              <a:rPr lang="en-GB" sz="2000" dirty="0" smtClean="0"/>
              <a:t>cover </a:t>
            </a:r>
            <a:r>
              <a:rPr lang="en-GB" sz="2000" dirty="0"/>
              <a:t>only the net exposure by hedge.  If you have many subsidiaries in different countries it is only the net risk/exposure that need be considered.</a:t>
            </a:r>
          </a:p>
          <a:p>
            <a:pPr>
              <a:buNone/>
            </a:pPr>
            <a:r>
              <a:rPr lang="en-GB" sz="2000" dirty="0"/>
              <a:t> </a:t>
            </a:r>
          </a:p>
          <a:p>
            <a:r>
              <a:rPr lang="en-GB" sz="2000" dirty="0" smtClean="0"/>
              <a:t>Matching: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dirty="0"/>
              <a:t>to match invoice currencies with receipts (by careful </a:t>
            </a:r>
            <a:r>
              <a:rPr lang="en-GB" sz="2000" dirty="0" smtClean="0"/>
              <a:t>supplier </a:t>
            </a:r>
            <a:r>
              <a:rPr lang="en-GB" sz="2000" dirty="0"/>
              <a:t>selection).</a:t>
            </a:r>
          </a:p>
          <a:p>
            <a:pPr>
              <a:buNone/>
            </a:pPr>
            <a:r>
              <a:rPr lang="en-GB" sz="2000" dirty="0"/>
              <a:t> </a:t>
            </a:r>
          </a:p>
          <a:p>
            <a:r>
              <a:rPr lang="en-GB" sz="2000" dirty="0"/>
              <a:t>Internal asset/liability </a:t>
            </a:r>
            <a:r>
              <a:rPr lang="en-GB" sz="2000" dirty="0" smtClean="0"/>
              <a:t>management:</a:t>
            </a:r>
          </a:p>
          <a:p>
            <a:pPr lvl="1"/>
            <a:r>
              <a:rPr lang="en-GB" sz="2000" dirty="0" smtClean="0"/>
              <a:t>balance </a:t>
            </a:r>
            <a:r>
              <a:rPr lang="en-GB" sz="2000" dirty="0"/>
              <a:t>sheet hedging – ensures assets are in strong currencies and liabilities in weak ones.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Lead Payment </a:t>
            </a:r>
            <a:r>
              <a:rPr lang="en-GB" b="1" dirty="0" smtClean="0"/>
              <a:t>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Definition to learn:</a:t>
            </a:r>
            <a:endParaRPr lang="en-GB" i="1" dirty="0"/>
          </a:p>
          <a:p>
            <a:r>
              <a:rPr lang="en-GB" i="1" dirty="0"/>
              <a:t>Leading and lagging is a currency risk management technique in which the timings of payments in foreign currencies are adjusted.</a:t>
            </a:r>
          </a:p>
          <a:p>
            <a:pPr>
              <a:buNone/>
            </a:pPr>
            <a:r>
              <a:rPr lang="en-GB" i="1" dirty="0"/>
              <a:t> </a:t>
            </a:r>
          </a:p>
          <a:p>
            <a:r>
              <a:rPr lang="en-GB" dirty="0"/>
              <a:t>Lead	 –	pay before due</a:t>
            </a:r>
          </a:p>
          <a:p>
            <a:r>
              <a:rPr lang="en-GB" dirty="0"/>
              <a:t>Lag 	– 	pay after due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Pay in Sterling 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 </a:t>
            </a:r>
            <a:r>
              <a:rPr lang="en-GB" dirty="0" smtClean="0"/>
              <a:t>This </a:t>
            </a:r>
            <a:r>
              <a:rPr lang="en-GB" dirty="0"/>
              <a:t>depends on the other company’s willingness to take the </a:t>
            </a:r>
            <a:r>
              <a:rPr lang="en-GB" dirty="0" smtClean="0"/>
              <a:t>risk!</a:t>
            </a:r>
            <a:endParaRPr lang="en-GB" i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Example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Payment to us of 5,000,000 Euros due in 3 months: -</a:t>
            </a:r>
            <a:endParaRPr lang="en-GB" i="1" dirty="0"/>
          </a:p>
          <a:p>
            <a:r>
              <a:rPr lang="en-GB" b="1" dirty="0"/>
              <a:t>Euros/£</a:t>
            </a:r>
            <a:endParaRPr lang="en-GB" b="1" i="1" dirty="0"/>
          </a:p>
          <a:p>
            <a:r>
              <a:rPr lang="en-GB" dirty="0"/>
              <a:t>Spot	11.121 – 11.150</a:t>
            </a:r>
          </a:p>
          <a:p>
            <a:r>
              <a:rPr lang="en-GB" dirty="0"/>
              <a:t>3 month forward	10.948 – 10.976</a:t>
            </a:r>
          </a:p>
          <a:p>
            <a:r>
              <a:rPr lang="en-GB" dirty="0"/>
              <a:t>Discount	</a:t>
            </a:r>
          </a:p>
          <a:p>
            <a:r>
              <a:rPr lang="en-GB" dirty="0"/>
              <a:t>	Borrow	Lend</a:t>
            </a:r>
          </a:p>
          <a:p>
            <a:r>
              <a:rPr lang="en-GB" dirty="0"/>
              <a:t>Euro	11%	9%</a:t>
            </a:r>
          </a:p>
          <a:p>
            <a:r>
              <a:rPr lang="en-GB" dirty="0"/>
              <a:t>Sterling	15.5%	12%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5,000,000 currently worth 	</a:t>
            </a:r>
            <a:r>
              <a:rPr lang="en-GB" dirty="0" smtClean="0"/>
              <a:t>5m/11.121 = £449,600</a:t>
            </a:r>
          </a:p>
          <a:p>
            <a:endParaRPr lang="en-GB" dirty="0"/>
          </a:p>
          <a:p>
            <a:r>
              <a:rPr lang="en-GB" i="1" dirty="0"/>
              <a:t>Note that the forward rate suggests an appreciation of the Euro is </a:t>
            </a:r>
            <a:r>
              <a:rPr lang="en-GB" i="1" dirty="0" smtClean="0"/>
              <a:t>likely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99384" y="3441680"/>
            <a:ext cx="5544616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Hedge Option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Buy Ff 5,000,000 forward 	</a:t>
            </a:r>
            <a:r>
              <a:rPr lang="en-GB" dirty="0" smtClean="0"/>
              <a:t>5m/ 10.948 </a:t>
            </a:r>
            <a:r>
              <a:rPr lang="en-GB" dirty="0"/>
              <a:t>	=	£456,704</a:t>
            </a:r>
          </a:p>
          <a:p>
            <a:r>
              <a:rPr lang="en-GB" dirty="0"/>
              <a:t>	 </a:t>
            </a:r>
            <a:endParaRPr lang="en-GB" i="1" dirty="0"/>
          </a:p>
          <a:p>
            <a:r>
              <a:rPr lang="en-GB" dirty="0"/>
              <a:t>As the forward price is greater than the spot it looks like we may as well pay now.  However, we should first consider the interest cost of this approach.</a:t>
            </a:r>
            <a:endParaRPr lang="en-GB" i="1" dirty="0"/>
          </a:p>
          <a:p>
            <a:r>
              <a:rPr lang="en-GB" dirty="0"/>
              <a:t> </a:t>
            </a:r>
            <a:endParaRPr lang="en-GB" i="1" dirty="0"/>
          </a:p>
          <a:p>
            <a:r>
              <a:rPr lang="en-GB" dirty="0"/>
              <a:t>£449, 600 * (1 + [(0.155 * 3 </a:t>
            </a:r>
            <a:r>
              <a:rPr lang="en-GB" dirty="0" err="1" smtClean="0"/>
              <a:t>mnth</a:t>
            </a:r>
            <a:r>
              <a:rPr lang="en-GB" dirty="0" smtClean="0"/>
              <a:t>)/</a:t>
            </a:r>
            <a:r>
              <a:rPr lang="en-GB" dirty="0"/>
              <a:t>12 </a:t>
            </a:r>
            <a:r>
              <a:rPr lang="en-GB" dirty="0" err="1" smtClean="0"/>
              <a:t>mnth</a:t>
            </a:r>
            <a:r>
              <a:rPr lang="en-GB" dirty="0" smtClean="0"/>
              <a:t>]) </a:t>
            </a:r>
            <a:r>
              <a:rPr lang="en-GB" dirty="0"/>
              <a:t>= £467, 020</a:t>
            </a:r>
            <a:endParaRPr lang="en-GB" i="1" dirty="0"/>
          </a:p>
          <a:p>
            <a:r>
              <a:rPr lang="en-GB" dirty="0"/>
              <a:t>this is more than Forward - not such a good idea!</a:t>
            </a:r>
            <a:endParaRPr lang="en-GB" i="1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-36512" y="4365104"/>
            <a:ext cx="5400600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Pay in Sterling Option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This depends on the French company’s willingness to take the risk.</a:t>
            </a:r>
            <a:endParaRPr lang="en-GB" i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Currency Overdrafts / Money Market</a:t>
            </a:r>
            <a:r>
              <a:rPr lang="en-GB" dirty="0" smtClean="0"/>
              <a:t> </a:t>
            </a:r>
            <a:r>
              <a:rPr lang="en-GB" b="1" dirty="0" smtClean="0"/>
              <a:t>Hedging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 </a:t>
            </a:r>
            <a:r>
              <a:rPr lang="en-GB" dirty="0" smtClean="0"/>
              <a:t>Borrow </a:t>
            </a:r>
            <a:r>
              <a:rPr lang="en-GB" dirty="0"/>
              <a:t>money you expect to be paid now in that currency.  Convert this into sterling.  </a:t>
            </a:r>
            <a:endParaRPr lang="en-GB" i="1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When the payments are due use this to settle the foreign overdraft/loan. </a:t>
            </a:r>
            <a:endParaRPr lang="en-GB" i="1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You get your money at today's spot - no risk - but remember to factor in interest payments.</a:t>
            </a:r>
            <a:endParaRPr lang="en-GB" i="1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4577060"/>
            <a:ext cx="7524328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Going to get $10,000 in +5 years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If r* = 10% then borrowing $6,209.2 now would cost ($10,000)/ (1 + 0.1)</a:t>
            </a:r>
            <a:r>
              <a:rPr lang="en-GB" b="1" baseline="30000" dirty="0"/>
              <a:t>5</a:t>
            </a:r>
            <a:endParaRPr lang="en-GB" b="1" dirty="0"/>
          </a:p>
          <a:p>
            <a:r>
              <a:rPr lang="en-GB" b="1" dirty="0"/>
              <a:t> </a:t>
            </a:r>
          </a:p>
          <a:p>
            <a:r>
              <a:rPr lang="en-GB" b="1" dirty="0"/>
              <a:t>Our payment in 5 years time will pay off the loan but we get $6,209.2 </a:t>
            </a:r>
            <a:r>
              <a:rPr lang="en-GB" b="1" u="sng" dirty="0"/>
              <a:t>NOW</a:t>
            </a:r>
            <a:endParaRPr lang="en-GB" b="1" dirty="0"/>
          </a:p>
          <a:p>
            <a:r>
              <a:rPr lang="en-GB" b="1" dirty="0"/>
              <a:t> </a:t>
            </a:r>
          </a:p>
          <a:p>
            <a:r>
              <a:rPr lang="en-GB" b="1" dirty="0"/>
              <a:t>We can forget about the US debt, spend the money and suffer no risk.</a:t>
            </a:r>
          </a:p>
          <a:p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 rot="2090018">
            <a:off x="1344224" y="2662303"/>
            <a:ext cx="7128792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 Risk Management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Unfortunately, currency is not our only financial risk – we also have to content with changes in interest rates (and inflation).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Checklist of Instruments to avoid </a:t>
            </a:r>
            <a:r>
              <a:rPr lang="en-GB" b="1" dirty="0" smtClean="0"/>
              <a:t>risk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Interest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dirty="0" smtClean="0"/>
              <a:t>Futures</a:t>
            </a:r>
            <a:endParaRPr lang="en-GB" dirty="0"/>
          </a:p>
          <a:p>
            <a:pPr lvl="0"/>
            <a:r>
              <a:rPr lang="en-GB" dirty="0"/>
              <a:t>Forward Rate Agreement (</a:t>
            </a:r>
            <a:r>
              <a:rPr lang="en-GB" dirty="0" err="1"/>
              <a:t>FRA</a:t>
            </a:r>
            <a:r>
              <a:rPr lang="en-GB" dirty="0"/>
              <a:t>)</a:t>
            </a:r>
          </a:p>
          <a:p>
            <a:pPr lvl="0"/>
            <a:r>
              <a:rPr lang="en-GB" dirty="0"/>
              <a:t>Options</a:t>
            </a:r>
          </a:p>
          <a:p>
            <a:pPr lvl="0"/>
            <a:r>
              <a:rPr lang="en-GB" dirty="0"/>
              <a:t>Swaps</a:t>
            </a:r>
          </a:p>
          <a:p>
            <a:pPr lvl="0"/>
            <a:r>
              <a:rPr lang="en-GB" dirty="0" err="1"/>
              <a:t>Swaptions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Currency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 </a:t>
            </a:r>
            <a:r>
              <a:rPr lang="en-GB" dirty="0" smtClean="0"/>
              <a:t>Internal </a:t>
            </a:r>
            <a:r>
              <a:rPr lang="en-GB" dirty="0"/>
              <a:t>(lead/lag/net/etc)</a:t>
            </a:r>
          </a:p>
          <a:p>
            <a:pPr lvl="0"/>
            <a:r>
              <a:rPr lang="en-GB" dirty="0"/>
              <a:t>Forward contracts</a:t>
            </a:r>
          </a:p>
          <a:p>
            <a:pPr lvl="0"/>
            <a:r>
              <a:rPr lang="en-GB" dirty="0"/>
              <a:t>Futures</a:t>
            </a:r>
          </a:p>
          <a:p>
            <a:pPr lvl="0"/>
            <a:r>
              <a:rPr lang="en-GB" dirty="0"/>
              <a:t>Options</a:t>
            </a:r>
          </a:p>
          <a:p>
            <a:pPr lvl="0"/>
            <a:r>
              <a:rPr lang="en-GB" dirty="0"/>
              <a:t>Swaps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Futures Contracts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 </a:t>
            </a:r>
            <a:r>
              <a:rPr lang="en-GB" dirty="0" smtClean="0"/>
              <a:t>Futures </a:t>
            </a:r>
            <a:r>
              <a:rPr lang="en-GB" dirty="0"/>
              <a:t>contracts are for a fixed amount and a fixed maturity date.  It is tradable and so the value of the ‘right to buy or sell’ in itself goes up and down.  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You enter into a futures contract not to guarantee a rate but to compensate you if the rate goes against you.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If the rate is favourable you pay out most of your gain.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You don’t win – it’s just that you don’t lose!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196752"/>
            <a:ext cx="6336704" cy="31085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 </a:t>
            </a:r>
          </a:p>
          <a:p>
            <a:r>
              <a:rPr lang="en-GB" sz="2800" b="1" dirty="0"/>
              <a:t>Options Contract</a:t>
            </a:r>
            <a:endParaRPr lang="en-GB" sz="2800" dirty="0"/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As with futures but this time you pay an upfront premium and have the right but not the obligation to buy/sell</a:t>
            </a:r>
          </a:p>
          <a:p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3284984"/>
            <a:ext cx="5328592" cy="35394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Options versus Futures</a:t>
            </a:r>
            <a:endParaRPr lang="en-GB" sz="2800" dirty="0"/>
          </a:p>
          <a:p>
            <a:r>
              <a:rPr lang="en-GB" sz="2800" b="1" dirty="0"/>
              <a:t> </a:t>
            </a:r>
            <a:endParaRPr lang="en-GB" sz="2800" dirty="0"/>
          </a:p>
          <a:p>
            <a:r>
              <a:rPr lang="en-GB" sz="2800" dirty="0"/>
              <a:t>Futures are cheaper but cruder!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Futures protect against loss.</a:t>
            </a:r>
          </a:p>
          <a:p>
            <a:r>
              <a:rPr lang="en-GB" sz="2800" dirty="0"/>
              <a:t>Options protect against loss and allow gain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408712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i="1" dirty="0"/>
              <a:t>Example</a:t>
            </a:r>
            <a:endParaRPr lang="en-GB" sz="2800" dirty="0"/>
          </a:p>
          <a:p>
            <a:r>
              <a:rPr lang="en-GB" sz="2800" i="1" dirty="0"/>
              <a:t> </a:t>
            </a:r>
            <a:endParaRPr lang="en-GB" sz="2800" dirty="0"/>
          </a:p>
          <a:p>
            <a:r>
              <a:rPr lang="en-GB" sz="2800" dirty="0"/>
              <a:t>Will get $486,500 in 3 </a:t>
            </a:r>
            <a:r>
              <a:rPr lang="en-GB" sz="2800" dirty="0" smtClean="0"/>
              <a:t>months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1250757"/>
            <a:ext cx="5940152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Futures </a:t>
            </a:r>
            <a:r>
              <a:rPr lang="en-GB" sz="2800" dirty="0"/>
              <a:t>at $1.39 guarantees £350,000</a:t>
            </a:r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060848"/>
            <a:ext cx="7776864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Option (call) with same value at a premium of £500 per £25,000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Need 		</a:t>
            </a:r>
            <a:r>
              <a:rPr lang="en-GB" sz="2800" u="sng" dirty="0"/>
              <a:t>£350,000  </a:t>
            </a:r>
            <a:r>
              <a:rPr lang="en-GB" sz="2800" dirty="0"/>
              <a:t>=  14	(14 x £500 = £7,000)</a:t>
            </a:r>
          </a:p>
          <a:p>
            <a:r>
              <a:rPr lang="en-GB" sz="2800" dirty="0"/>
              <a:t>		£25,000</a:t>
            </a:r>
          </a:p>
          <a:p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4869160"/>
            <a:ext cx="590465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i="1" dirty="0"/>
              <a:t>If sterling weakened to $1.20/£ the future is locked but the option can be lapsed</a:t>
            </a:r>
            <a:r>
              <a:rPr lang="en-GB" sz="3200" i="1" dirty="0" smtClean="0"/>
              <a:t>.</a:t>
            </a:r>
            <a:endParaRPr lang="en-GB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391</Words>
  <Application>Microsoft Office PowerPoint</Application>
  <PresentationFormat>On-screen Show (4:3)</PresentationFormat>
  <Paragraphs>235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Risk and Derivatives etc.</vt:lpstr>
      <vt:lpstr>Traditional (internal) methods of risk management</vt:lpstr>
      <vt:lpstr>Lead Payment Option</vt:lpstr>
      <vt:lpstr>Pay in Sterling Option</vt:lpstr>
      <vt:lpstr>Slide 5</vt:lpstr>
      <vt:lpstr>Currency Overdrafts / Money Market Hedging</vt:lpstr>
      <vt:lpstr>Checklist of Instruments to avoid risk</vt:lpstr>
      <vt:lpstr>Futures Contracts</vt:lpstr>
      <vt:lpstr>Slide 9</vt:lpstr>
      <vt:lpstr>Slide 10</vt:lpstr>
      <vt:lpstr>Types of Options Available</vt:lpstr>
      <vt:lpstr>Slide 12</vt:lpstr>
      <vt:lpstr>Slide 13</vt:lpstr>
      <vt:lpstr>Longer terms are:</vt:lpstr>
      <vt:lpstr>Slide 15</vt:lpstr>
      <vt:lpstr>Let’s look at what’s happening:</vt:lpstr>
      <vt:lpstr>Slide 17</vt:lpstr>
    </vt:vector>
  </TitlesOfParts>
  <Company>Cornwall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 etc.</dc:title>
  <dc:creator>bryan.mills</dc:creator>
  <cp:lastModifiedBy>Bryan</cp:lastModifiedBy>
  <cp:revision>27</cp:revision>
  <dcterms:created xsi:type="dcterms:W3CDTF">2011-02-06T10:13:42Z</dcterms:created>
  <dcterms:modified xsi:type="dcterms:W3CDTF">2011-02-07T22:47:59Z</dcterms:modified>
</cp:coreProperties>
</file>